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547E77A-3484-4B8B-8AE1-5EAA101DED6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002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718F2-3C0F-471A-8B0A-FD0714F5D93F}"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363237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0680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98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1371114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907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4656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0911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04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51742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9718F2-3C0F-471A-8B0A-FD0714F5D93F}"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47E77A-3484-4B8B-8AE1-5EAA101DED6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2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9718F2-3C0F-471A-8B0A-FD0714F5D93F}"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56612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9718F2-3C0F-471A-8B0A-FD0714F5D93F}" type="datetimeFigureOut">
              <a:rPr lang="en-US" smtClean="0"/>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47E77A-3484-4B8B-8AE1-5EAA101DED6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74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9718F2-3C0F-471A-8B0A-FD0714F5D93F}" type="datetimeFigureOut">
              <a:rPr lang="en-US" smtClean="0"/>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47E77A-3484-4B8B-8AE1-5EAA101DED6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10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718F2-3C0F-471A-8B0A-FD0714F5D93F}" type="datetimeFigureOut">
              <a:rPr lang="en-US" smtClean="0"/>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408025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718F2-3C0F-471A-8B0A-FD0714F5D93F}"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7E77A-3484-4B8B-8AE1-5EAA101DED6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0815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718F2-3C0F-471A-8B0A-FD0714F5D93F}"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47E77A-3484-4B8B-8AE1-5EAA101DED66}" type="slidenum">
              <a:rPr lang="en-US" smtClean="0"/>
              <a:t>‹#›</a:t>
            </a:fld>
            <a:endParaRPr lang="en-US"/>
          </a:p>
        </p:txBody>
      </p:sp>
    </p:spTree>
    <p:extLst>
      <p:ext uri="{BB962C8B-B14F-4D97-AF65-F5344CB8AC3E}">
        <p14:creationId xmlns:p14="http://schemas.microsoft.com/office/powerpoint/2010/main" val="301004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9718F2-3C0F-471A-8B0A-FD0714F5D93F}" type="datetimeFigureOut">
              <a:rPr lang="en-US" smtClean="0"/>
              <a:t>11/6/2022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47E77A-3484-4B8B-8AE1-5EAA101DED66}" type="slidenum">
              <a:rPr lang="en-US" smtClean="0"/>
              <a:t>‹#›</a:t>
            </a:fld>
            <a:endParaRPr lang="en-US"/>
          </a:p>
        </p:txBody>
      </p:sp>
    </p:spTree>
    <p:extLst>
      <p:ext uri="{BB962C8B-B14F-4D97-AF65-F5344CB8AC3E}">
        <p14:creationId xmlns:p14="http://schemas.microsoft.com/office/powerpoint/2010/main" val="3524374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protank.com/" TargetMode="External"/><Relationship Id="rId2" Type="http://schemas.openxmlformats.org/officeDocument/2006/relationships/hyperlink" Target="http://www.cdc.gov.com/" TargetMode="External"/><Relationship Id="rId1" Type="http://schemas.openxmlformats.org/officeDocument/2006/relationships/slideLayout" Target="../slideLayouts/slideLayout2.xml"/><Relationship Id="rId4" Type="http://schemas.openxmlformats.org/officeDocument/2006/relationships/hyperlink" Target="http://www.aakash.ac.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26" y="3174520"/>
            <a:ext cx="9609666" cy="2035835"/>
          </a:xfrm>
        </p:spPr>
        <p:txBody>
          <a:bodyPr>
            <a:normAutofit fontScale="90000"/>
          </a:bodyPr>
          <a:lstStyle/>
          <a:p>
            <a:pPr algn="l">
              <a:lnSpc>
                <a:spcPct val="150000"/>
              </a:lnSpc>
            </a:pPr>
            <a:r>
              <a:rPr lang="en-US" b="1" dirty="0" smtClean="0">
                <a:latin typeface="Times New Roman" panose="02020603050405020304" pitchFamily="18" charset="0"/>
                <a:cs typeface="Times New Roman" panose="02020603050405020304" pitchFamily="18" charset="0"/>
              </a:rPr>
              <a:t>Faculty of Sciences</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Chem241</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Ibrahim </a:t>
            </a:r>
            <a:r>
              <a:rPr lang="en-US" b="1" dirty="0" err="1" smtClean="0">
                <a:latin typeface="Times New Roman" panose="02020603050405020304" pitchFamily="18" charset="0"/>
                <a:cs typeface="Times New Roman" panose="02020603050405020304" pitchFamily="18" charset="0"/>
              </a:rPr>
              <a:t>Abou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Zahr</a:t>
            </a:r>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29/10/2022</a:t>
            </a:r>
            <a:endParaRPr lang="en-US"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3786996" y="1382943"/>
            <a:ext cx="7479102" cy="999478"/>
          </a:xfrm>
        </p:spPr>
        <p:txBody>
          <a:bodyPr>
            <a:normAutofit/>
          </a:bodyPr>
          <a:lstStyle/>
          <a:p>
            <a:r>
              <a:rPr lang="en-US" sz="3200" b="1" i="1" u="sng" dirty="0" smtClean="0">
                <a:latin typeface="Times New Roman" panose="02020603050405020304" pitchFamily="18" charset="0"/>
                <a:cs typeface="Times New Roman" panose="02020603050405020304" pitchFamily="18" charset="0"/>
              </a:rPr>
              <a:t>Department of Chemistry</a:t>
            </a:r>
            <a:endParaRPr lang="en-US" sz="3200" b="1" i="1" u="sng" dirty="0">
              <a:latin typeface="Times New Roman" panose="02020603050405020304" pitchFamily="18" charset="0"/>
              <a:cs typeface="Times New Roman" panose="02020603050405020304" pitchFamily="18" charset="0"/>
            </a:endParaRPr>
          </a:p>
        </p:txBody>
      </p:sp>
      <p:pic>
        <p:nvPicPr>
          <p:cNvPr id="1026" name="Picture 2" descr="bau-logo | LASeR"/>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12836" r="12836"/>
          <a:stretch>
            <a:fillRect/>
          </a:stretch>
        </p:blipFill>
        <p:spPr bwMode="auto">
          <a:xfrm>
            <a:off x="1041398" y="738494"/>
            <a:ext cx="2564443" cy="24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35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Uses For </a:t>
            </a:r>
            <a:r>
              <a:rPr lang="en-US" b="1" dirty="0" err="1" smtClean="0">
                <a:latin typeface="Times New Roman" panose="02020603050405020304" pitchFamily="18" charset="0"/>
                <a:cs typeface="Times New Roman" panose="02020603050405020304" pitchFamily="18" charset="0"/>
              </a:rPr>
              <a:t>NaOH</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smtClean="0">
                <a:latin typeface="Times New Roman" panose="02020603050405020304" pitchFamily="18" charset="0"/>
                <a:cs typeface="Times New Roman" panose="02020603050405020304" pitchFamily="18" charset="0"/>
              </a:rPr>
              <a:t>Sodium Hydroxide has a wide range of uses around the world, but most manufacturers use it for the production of dyes, soaps, aluminum</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paper, and petroleum products.</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42536" y="4437011"/>
            <a:ext cx="2483689" cy="1544130"/>
          </a:xfrm>
          <a:prstGeom prst="rect">
            <a:avLst/>
          </a:prstGeom>
        </p:spPr>
      </p:pic>
      <p:pic>
        <p:nvPicPr>
          <p:cNvPr id="5" name="Picture 4"/>
          <p:cNvPicPr>
            <a:picLocks noChangeAspect="1"/>
          </p:cNvPicPr>
          <p:nvPr/>
        </p:nvPicPr>
        <p:blipFill>
          <a:blip r:embed="rId3"/>
          <a:stretch>
            <a:fillRect/>
          </a:stretch>
        </p:blipFill>
        <p:spPr>
          <a:xfrm>
            <a:off x="8826260" y="3873261"/>
            <a:ext cx="1733910" cy="2213152"/>
          </a:xfrm>
          <a:prstGeom prst="rect">
            <a:avLst/>
          </a:prstGeom>
        </p:spPr>
      </p:pic>
    </p:spTree>
    <p:extLst>
      <p:ext uri="{BB962C8B-B14F-4D97-AF65-F5344CB8AC3E}">
        <p14:creationId xmlns:p14="http://schemas.microsoft.com/office/powerpoint/2010/main" val="2305035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3200" dirty="0" smtClean="0">
                <a:latin typeface="Times New Roman" panose="02020603050405020304" pitchFamily="18" charset="0"/>
                <a:cs typeface="Times New Roman" panose="02020603050405020304" pitchFamily="18" charset="0"/>
              </a:rPr>
              <a:t>In conclusion, we can not deny that </a:t>
            </a:r>
            <a:r>
              <a:rPr lang="en-US" sz="3200" b="1" dirty="0" err="1" smtClean="0">
                <a:latin typeface="Times New Roman" panose="02020603050405020304" pitchFamily="18" charset="0"/>
                <a:cs typeface="Times New Roman" panose="02020603050405020304" pitchFamily="18" charset="0"/>
              </a:rPr>
              <a:t>NaOH</a:t>
            </a:r>
            <a:r>
              <a:rPr lang="en-US" sz="3200" dirty="0" smtClean="0">
                <a:latin typeface="Times New Roman" panose="02020603050405020304" pitchFamily="18" charset="0"/>
                <a:cs typeface="Times New Roman" panose="02020603050405020304" pitchFamily="18" charset="0"/>
              </a:rPr>
              <a:t> is an essential chemical compound in the lives of the industrial world we live in now. Therefore it is crucial to highlight on it and emphasize it’s importance.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927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Sources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smtClean="0">
                <a:latin typeface="Times New Roman" panose="02020603050405020304" pitchFamily="18" charset="0"/>
                <a:cs typeface="Times New Roman" panose="02020603050405020304" pitchFamily="18" charset="0"/>
                <a:hlinkClick r:id="rId2"/>
              </a:rPr>
              <a:t>www.cdc.gov.com</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hlinkClick r:id="rId3"/>
              </a:rPr>
              <a:t>www.protank.com</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hlinkClick r:id="rId4"/>
              </a:rPr>
              <a:t>www.aakash.ac.in</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281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Times New Roman" panose="02020603050405020304" pitchFamily="18" charset="0"/>
                <a:cs typeface="Times New Roman" panose="02020603050405020304" pitchFamily="18" charset="0"/>
              </a:rPr>
              <a:t>NaOH</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b="1" dirty="0" smtClean="0">
                <a:latin typeface="Times New Roman" panose="02020603050405020304" pitchFamily="18" charset="0"/>
                <a:cs typeface="Times New Roman" panose="02020603050405020304" pitchFamily="18" charset="0"/>
              </a:rPr>
              <a:t>Formation and Uses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649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78" y="931984"/>
            <a:ext cx="18106290" cy="2233247"/>
          </a:xfrm>
        </p:spPr>
        <p:txBody>
          <a:bodyPr>
            <a:normAutofit/>
          </a:bodyPr>
          <a:lstStyle/>
          <a:p>
            <a:pPr algn="l"/>
            <a:r>
              <a:rPr lang="en-US" b="1" u="sng" dirty="0" smtClean="0">
                <a:latin typeface="Times New Roman" panose="02020603050405020304" pitchFamily="18" charset="0"/>
                <a:cs typeface="Times New Roman" panose="02020603050405020304" pitchFamily="18" charset="0"/>
              </a:rPr>
              <a:t>Introduction:</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646485"/>
            <a:ext cx="9601196" cy="3229383"/>
          </a:xfrm>
        </p:spPr>
        <p:txBody>
          <a:bodyPr>
            <a:normAutofit/>
          </a:bodyPr>
          <a:lstStyle/>
          <a:p>
            <a:pPr>
              <a:lnSpc>
                <a:spcPct val="150000"/>
              </a:lnSpc>
            </a:pPr>
            <a:r>
              <a:rPr lang="en-US" dirty="0" smtClean="0">
                <a:latin typeface="Times New Roman" panose="02020603050405020304" pitchFamily="18" charset="0"/>
                <a:cs typeface="Times New Roman" panose="02020603050405020304" pitchFamily="18" charset="0"/>
              </a:rPr>
              <a:t>In general chemistry, </a:t>
            </a:r>
            <a:r>
              <a:rPr lang="en-US" b="1" dirty="0" smtClean="0">
                <a:latin typeface="Times New Roman" panose="02020603050405020304" pitchFamily="18" charset="0"/>
                <a:cs typeface="Times New Roman" panose="02020603050405020304" pitchFamily="18" charset="0"/>
              </a:rPr>
              <a:t>bases</a:t>
            </a:r>
            <a:r>
              <a:rPr lang="en-US" dirty="0" smtClean="0">
                <a:latin typeface="Times New Roman" panose="02020603050405020304" pitchFamily="18" charset="0"/>
                <a:cs typeface="Times New Roman" panose="02020603050405020304" pitchFamily="18" charset="0"/>
              </a:rPr>
              <a:t> are chemical properties that lose electrons, accept them, or release OH- ions in most aqueous solutions. They oppose the properties of acids but would react with them in several chemical reactions to form salts and catalyze reactions. To start off, one of the various, most important bases found in nature is </a:t>
            </a:r>
            <a:r>
              <a:rPr lang="en-US" b="1" u="sng" dirty="0" err="1" smtClean="0">
                <a:solidFill>
                  <a:srgbClr val="FF0000"/>
                </a:solidFill>
                <a:latin typeface="Times New Roman" panose="02020603050405020304" pitchFamily="18" charset="0"/>
                <a:cs typeface="Times New Roman" panose="02020603050405020304" pitchFamily="18" charset="0"/>
              </a:rPr>
              <a:t>NaOH</a:t>
            </a:r>
            <a:r>
              <a:rPr lang="en-US" b="1" u="sng" dirty="0" smtClean="0">
                <a:solidFill>
                  <a:srgbClr val="FF0000"/>
                </a:solidFill>
                <a:latin typeface="Times New Roman" panose="02020603050405020304" pitchFamily="18" charset="0"/>
                <a:cs typeface="Times New Roman" panose="02020603050405020304" pitchFamily="18" charset="0"/>
              </a:rPr>
              <a:t>.</a:t>
            </a:r>
            <a:endParaRPr lang="en-US" b="1" u="sng" dirty="0">
              <a:solidFill>
                <a:srgbClr val="FF0000"/>
              </a:solidFill>
              <a:latin typeface="Times New Roman" panose="02020603050405020304" pitchFamily="18" charset="0"/>
              <a:cs typeface="Times New Roman" panose="02020603050405020304" pitchFamily="18" charset="0"/>
            </a:endParaRPr>
          </a:p>
        </p:txBody>
      </p:sp>
      <p:pic>
        <p:nvPicPr>
          <p:cNvPr id="2050" name="Picture 2" descr="Acids and Bases | CK-12 Foun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676" y="817686"/>
            <a:ext cx="2627909" cy="15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3896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306" y="1078302"/>
            <a:ext cx="8246852" cy="1345722"/>
          </a:xfrm>
        </p:spPr>
        <p:txBody>
          <a:bodyPr/>
          <a:lstStyle/>
          <a:p>
            <a:r>
              <a:rPr lang="en-US" b="1" dirty="0" smtClean="0">
                <a:latin typeface="Times New Roman" panose="02020603050405020304" pitchFamily="18" charset="0"/>
                <a:cs typeface="Times New Roman" panose="02020603050405020304" pitchFamily="18" charset="0"/>
              </a:rPr>
              <a:t>What is </a:t>
            </a:r>
            <a:r>
              <a:rPr lang="en-US" b="1" dirty="0" err="1" smtClean="0">
                <a:latin typeface="Times New Roman" panose="02020603050405020304" pitchFamily="18" charset="0"/>
                <a:cs typeface="Times New Roman" panose="02020603050405020304" pitchFamily="18" charset="0"/>
              </a:rPr>
              <a:t>NaOH</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579298"/>
            <a:ext cx="9601196" cy="3296570"/>
          </a:xfrm>
        </p:spPr>
        <p:txBody>
          <a:bodyPr>
            <a:normAutofit/>
          </a:bodyPr>
          <a:lstStyle/>
          <a:p>
            <a:pPr>
              <a:lnSpc>
                <a:spcPct val="150000"/>
              </a:lnSpc>
            </a:pPr>
            <a:r>
              <a:rPr lang="en-US" dirty="0" smtClean="0">
                <a:latin typeface="Times New Roman" panose="02020603050405020304" pitchFamily="18" charset="0"/>
                <a:cs typeface="Times New Roman" panose="02020603050405020304" pitchFamily="18" charset="0"/>
              </a:rPr>
              <a:t>Sodium Hydroxide, also known as </a:t>
            </a:r>
            <a:r>
              <a:rPr lang="en-US" b="1" u="sng" dirty="0" err="1" smtClean="0">
                <a:solidFill>
                  <a:srgbClr val="FF0000"/>
                </a:solidFill>
                <a:latin typeface="Times New Roman" panose="02020603050405020304" pitchFamily="18" charset="0"/>
                <a:cs typeface="Times New Roman" panose="02020603050405020304" pitchFamily="18" charset="0"/>
              </a:rPr>
              <a:t>NaOH</a:t>
            </a:r>
            <a:r>
              <a:rPr lang="en-US" dirty="0" smtClean="0">
                <a:latin typeface="Times New Roman" panose="02020603050405020304" pitchFamily="18" charset="0"/>
                <a:cs typeface="Times New Roman" panose="02020603050405020304" pitchFamily="18" charset="0"/>
              </a:rPr>
              <a:t>, is an inorganic compound that has a white like solid physical feature. It is an ionic compound made of sodium cations </a:t>
            </a:r>
            <a:r>
              <a:rPr lang="en-US" b="1" dirty="0" smtClean="0">
                <a:latin typeface="Times New Roman" panose="02020603050405020304" pitchFamily="18" charset="0"/>
                <a:cs typeface="Times New Roman" panose="02020603050405020304" pitchFamily="18" charset="0"/>
              </a:rPr>
              <a:t>Na+</a:t>
            </a:r>
            <a:r>
              <a:rPr lang="en-US" dirty="0" smtClean="0">
                <a:latin typeface="Times New Roman" panose="02020603050405020304" pitchFamily="18" charset="0"/>
                <a:cs typeface="Times New Roman" panose="02020603050405020304" pitchFamily="18" charset="0"/>
              </a:rPr>
              <a:t> and hydroxide anions </a:t>
            </a:r>
            <a:r>
              <a:rPr lang="en-US" b="1" dirty="0" smtClean="0">
                <a:latin typeface="Times New Roman" panose="02020603050405020304" pitchFamily="18" charset="0"/>
                <a:cs typeface="Times New Roman" panose="02020603050405020304" pitchFamily="18" charset="0"/>
              </a:rPr>
              <a:t>OH-. </a:t>
            </a:r>
            <a:r>
              <a:rPr lang="en-US" dirty="0" smtClean="0">
                <a:latin typeface="Times New Roman" panose="02020603050405020304" pitchFamily="18" charset="0"/>
                <a:cs typeface="Times New Roman" panose="02020603050405020304" pitchFamily="18" charset="0"/>
              </a:rPr>
              <a:t>Moreover, it is highly </a:t>
            </a:r>
            <a:r>
              <a:rPr lang="en-US" b="1" dirty="0" smtClean="0">
                <a:latin typeface="Times New Roman" panose="02020603050405020304" pitchFamily="18" charset="0"/>
                <a:cs typeface="Times New Roman" panose="02020603050405020304" pitchFamily="18" charset="0"/>
              </a:rPr>
              <a:t>soluble</a:t>
            </a:r>
            <a:r>
              <a:rPr lang="en-US" dirty="0" smtClean="0">
                <a:latin typeface="Times New Roman" panose="02020603050405020304" pitchFamily="18" charset="0"/>
                <a:cs typeface="Times New Roman" panose="02020603050405020304" pitchFamily="18" charset="0"/>
              </a:rPr>
              <a:t> in water (H2O), and highly absorbs carbon dioxide and moisture of any kind. Therefore it is a highly polar chemical.</a:t>
            </a:r>
            <a:endParaRPr lang="en-US" b="1" dirty="0">
              <a:latin typeface="Times New Roman" panose="02020603050405020304" pitchFamily="18" charset="0"/>
              <a:cs typeface="Times New Roman" panose="02020603050405020304" pitchFamily="18" charset="0"/>
            </a:endParaRPr>
          </a:p>
        </p:txBody>
      </p:sp>
      <p:pic>
        <p:nvPicPr>
          <p:cNvPr id="3074" name="Picture 2" descr="Sodium hydroxid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1691" y="683645"/>
            <a:ext cx="2294626"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384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Chemical and Physical Properties</a:t>
            </a:r>
            <a:endParaRPr lang="en-US" dirty="0"/>
          </a:p>
        </p:txBody>
      </p:sp>
      <p:sp>
        <p:nvSpPr>
          <p:cNvPr id="3" name="Content Placeholder 2"/>
          <p:cNvSpPr>
            <a:spLocks noGrp="1"/>
          </p:cNvSpPr>
          <p:nvPr>
            <p:ph sz="half" idx="1"/>
          </p:nvPr>
        </p:nvSpPr>
        <p:spPr>
          <a:xfrm>
            <a:off x="1371600" y="2560320"/>
            <a:ext cx="4645152" cy="3310128"/>
          </a:xfrm>
        </p:spPr>
        <p:txBody>
          <a:bodyPr>
            <a:normAutofit/>
          </a:bodyPr>
          <a:lstStyle/>
          <a:p>
            <a:r>
              <a:rPr lang="en-US" dirty="0" smtClean="0">
                <a:latin typeface="Times New Roman" panose="02020603050405020304" pitchFamily="18" charset="0"/>
                <a:cs typeface="Times New Roman" panose="02020603050405020304" pitchFamily="18" charset="0"/>
              </a:rPr>
              <a:t>White Colored</a:t>
            </a:r>
          </a:p>
          <a:p>
            <a:r>
              <a:rPr lang="en-US" dirty="0" smtClean="0">
                <a:latin typeface="Times New Roman" panose="02020603050405020304" pitchFamily="18" charset="0"/>
                <a:cs typeface="Times New Roman" panose="02020603050405020304" pitchFamily="18" charset="0"/>
              </a:rPr>
              <a:t>Caustic</a:t>
            </a:r>
          </a:p>
          <a:p>
            <a:r>
              <a:rPr lang="en-US" dirty="0" smtClean="0">
                <a:latin typeface="Times New Roman" panose="02020603050405020304" pitchFamily="18" charset="0"/>
                <a:cs typeface="Times New Roman" panose="02020603050405020304" pitchFamily="18" charset="0"/>
              </a:rPr>
              <a:t>Corrosive to skin</a:t>
            </a:r>
          </a:p>
          <a:p>
            <a:r>
              <a:rPr lang="en-US" dirty="0" smtClean="0">
                <a:latin typeface="Times New Roman" panose="02020603050405020304" pitchFamily="18" charset="0"/>
                <a:cs typeface="Times New Roman" panose="02020603050405020304" pitchFamily="18" charset="0"/>
              </a:rPr>
              <a:t>Freezes at 15.5°C</a:t>
            </a:r>
          </a:p>
          <a:p>
            <a:r>
              <a:rPr lang="en-US" dirty="0" smtClean="0">
                <a:latin typeface="Times New Roman" panose="02020603050405020304" pitchFamily="18" charset="0"/>
                <a:cs typeface="Times New Roman" panose="02020603050405020304" pitchFamily="18" charset="0"/>
              </a:rPr>
              <a:t>Molar Mass: 39.997 g/</a:t>
            </a:r>
            <a:r>
              <a:rPr lang="en-US" dirty="0" err="1" smtClean="0">
                <a:latin typeface="Times New Roman" panose="02020603050405020304" pitchFamily="18" charset="0"/>
                <a:cs typeface="Times New Roman" panose="02020603050405020304" pitchFamily="18" charset="0"/>
              </a:rPr>
              <a:t>mol</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pH: 13-14 (base)</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normAutofit/>
          </a:bodyPr>
          <a:lstStyle/>
          <a:p>
            <a:r>
              <a:rPr lang="en-US" dirty="0" smtClean="0">
                <a:latin typeface="Times New Roman" panose="02020603050405020304" pitchFamily="18" charset="0"/>
                <a:cs typeface="Times New Roman" panose="02020603050405020304" pitchFamily="18" charset="0"/>
              </a:rPr>
              <a:t>Part of the Alkali Metal group</a:t>
            </a:r>
          </a:p>
          <a:p>
            <a:r>
              <a:rPr lang="en-US" dirty="0" smtClean="0">
                <a:latin typeface="Times New Roman" panose="02020603050405020304" pitchFamily="18" charset="0"/>
                <a:cs typeface="Times New Roman" panose="02020603050405020304" pitchFamily="18" charset="0"/>
              </a:rPr>
              <a:t>Strong Base</a:t>
            </a:r>
          </a:p>
          <a:p>
            <a:r>
              <a:rPr lang="en-US" dirty="0" smtClean="0">
                <a:latin typeface="Times New Roman" panose="02020603050405020304" pitchFamily="18" charset="0"/>
                <a:cs typeface="Times New Roman" panose="02020603050405020304" pitchFamily="18" charset="0"/>
              </a:rPr>
              <a:t>Density: 2.61 g/cm^3</a:t>
            </a:r>
          </a:p>
          <a:p>
            <a:r>
              <a:rPr lang="en-US" dirty="0" smtClean="0">
                <a:latin typeface="Times New Roman" panose="02020603050405020304" pitchFamily="18" charset="0"/>
                <a:cs typeface="Times New Roman" panose="02020603050405020304" pitchFamily="18" charset="0"/>
              </a:rPr>
              <a:t>Soluble in water</a:t>
            </a:r>
          </a:p>
          <a:p>
            <a:r>
              <a:rPr lang="en-US" dirty="0" smtClean="0">
                <a:latin typeface="Times New Roman" panose="02020603050405020304" pitchFamily="18" charset="0"/>
                <a:cs typeface="Times New Roman" panose="02020603050405020304" pitchFamily="18" charset="0"/>
              </a:rPr>
              <a:t>Stable compound</a:t>
            </a:r>
          </a:p>
          <a:p>
            <a:r>
              <a:rPr lang="en-US" dirty="0" smtClean="0">
                <a:latin typeface="Times New Roman" panose="02020603050405020304" pitchFamily="18" charset="0"/>
                <a:cs typeface="Times New Roman" panose="02020603050405020304" pitchFamily="18" charset="0"/>
              </a:rPr>
              <a:t>Melting Point: 318</a:t>
            </a:r>
            <a:r>
              <a:rPr lang="en-US" dirty="0">
                <a:latin typeface="Times New Roman" panose="02020603050405020304" pitchFamily="18" charset="0"/>
                <a:cs typeface="Times New Roman" panose="02020603050405020304" pitchFamily="18" charset="0"/>
              </a:rPr>
              <a:t>. 4°C</a:t>
            </a:r>
          </a:p>
        </p:txBody>
      </p:sp>
    </p:spTree>
    <p:extLst>
      <p:ext uri="{BB962C8B-B14F-4D97-AF65-F5344CB8AC3E}">
        <p14:creationId xmlns:p14="http://schemas.microsoft.com/office/powerpoint/2010/main" val="4257297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0016" y="966253"/>
            <a:ext cx="5745192" cy="2986626"/>
          </a:xfrm>
          <a:prstGeom prst="rect">
            <a:avLst/>
          </a:prstGeom>
        </p:spPr>
      </p:pic>
      <p:sp>
        <p:nvSpPr>
          <p:cNvPr id="3" name="Title 2"/>
          <p:cNvSpPr>
            <a:spLocks noGrp="1"/>
          </p:cNvSpPr>
          <p:nvPr>
            <p:ph type="title"/>
          </p:nvPr>
        </p:nvSpPr>
        <p:spPr>
          <a:xfrm>
            <a:off x="1303868" y="672860"/>
            <a:ext cx="9592732" cy="293393"/>
          </a:xfrm>
        </p:spPr>
        <p:txBody>
          <a:bodyPr>
            <a:normAutofit fontScale="90000"/>
          </a:bodyPr>
          <a:lstStyle/>
          <a:p>
            <a:endParaRPr lang="en-US" dirty="0"/>
          </a:p>
        </p:txBody>
      </p:sp>
      <p:sp>
        <p:nvSpPr>
          <p:cNvPr id="4" name="Text Placeholder 3"/>
          <p:cNvSpPr>
            <a:spLocks noGrp="1"/>
          </p:cNvSpPr>
          <p:nvPr>
            <p:ph type="body" idx="1"/>
          </p:nvPr>
        </p:nvSpPr>
        <p:spPr/>
        <p:txBody>
          <a:bodyPr>
            <a:normAutofit/>
          </a:bodyPr>
          <a:lstStyle/>
          <a:p>
            <a:r>
              <a:rPr lang="en-US" sz="3200" dirty="0" smtClean="0">
                <a:solidFill>
                  <a:srgbClr val="FF0000"/>
                </a:solidFill>
                <a:latin typeface="Times New Roman" panose="02020603050405020304" pitchFamily="18" charset="0"/>
                <a:cs typeface="Times New Roman" panose="02020603050405020304" pitchFamily="18" charset="0"/>
              </a:rPr>
              <a:t>Structural Formula of </a:t>
            </a:r>
            <a:r>
              <a:rPr lang="en-US" sz="3200" b="1" dirty="0" err="1" smtClean="0">
                <a:solidFill>
                  <a:srgbClr val="FF0000"/>
                </a:solidFill>
                <a:latin typeface="Times New Roman" panose="02020603050405020304" pitchFamily="18" charset="0"/>
                <a:cs typeface="Times New Roman" panose="02020603050405020304" pitchFamily="18" charset="0"/>
              </a:rPr>
              <a:t>NaOH</a:t>
            </a:r>
            <a:endParaRPr 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680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Preparation (1)</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42737" y="2556932"/>
            <a:ext cx="9853860" cy="3318936"/>
          </a:xfrm>
        </p:spPr>
        <p:txBody>
          <a:bodyPr/>
          <a:lstStyle/>
          <a:p>
            <a:pPr marL="0" indent="0">
              <a:buNone/>
            </a:pPr>
            <a:r>
              <a:rPr lang="en-US" dirty="0" smtClean="0">
                <a:latin typeface="Times New Roman" panose="02020603050405020304" pitchFamily="18" charset="0"/>
                <a:cs typeface="Times New Roman" panose="02020603050405020304" pitchFamily="18" charset="0"/>
              </a:rPr>
              <a:t>In order to prepare 1 M of </a:t>
            </a:r>
            <a:r>
              <a:rPr lang="en-US" b="1" dirty="0" err="1" smtClean="0">
                <a:latin typeface="Times New Roman" panose="02020603050405020304" pitchFamily="18" charset="0"/>
                <a:cs typeface="Times New Roman" panose="02020603050405020304" pitchFamily="18" charset="0"/>
              </a:rPr>
              <a:t>NaOH</a:t>
            </a:r>
            <a:r>
              <a:rPr lang="en-US" dirty="0" smtClean="0">
                <a:latin typeface="Times New Roman" panose="02020603050405020304" pitchFamily="18" charset="0"/>
                <a:cs typeface="Times New Roman" panose="02020603050405020304" pitchFamily="18" charset="0"/>
              </a:rPr>
              <a:t> solution:</a:t>
            </a:r>
          </a:p>
          <a:p>
            <a:pPr marL="457200" indent="-457200">
              <a:buFont typeface="+mj-lt"/>
              <a:buAutoNum type="arabicParenR"/>
            </a:pPr>
            <a:r>
              <a:rPr lang="en-US" dirty="0" smtClean="0">
                <a:latin typeface="Times New Roman" panose="02020603050405020304" pitchFamily="18" charset="0"/>
                <a:cs typeface="Times New Roman" panose="02020603050405020304" pitchFamily="18" charset="0"/>
              </a:rPr>
              <a:t>We fill a well cleaned volumetric flask with distilled water.</a:t>
            </a:r>
          </a:p>
          <a:p>
            <a:pPr marL="457200" indent="-457200">
              <a:buFont typeface="+mj-lt"/>
              <a:buAutoNum type="arabicParenR"/>
            </a:pPr>
            <a:r>
              <a:rPr lang="en-US" dirty="0" smtClean="0">
                <a:latin typeface="Times New Roman" panose="02020603050405020304" pitchFamily="18" charset="0"/>
                <a:cs typeface="Times New Roman" panose="02020603050405020304" pitchFamily="18" charset="0"/>
              </a:rPr>
              <a:t>Add 1.0 M of </a:t>
            </a:r>
            <a:r>
              <a:rPr lang="en-US" b="1" dirty="0" err="1" smtClean="0">
                <a:latin typeface="Times New Roman" panose="02020603050405020304" pitchFamily="18" charset="0"/>
                <a:cs typeface="Times New Roman" panose="02020603050405020304" pitchFamily="18" charset="0"/>
              </a:rPr>
              <a:t>NaOH</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457200" indent="-457200">
              <a:buFont typeface="+mj-lt"/>
              <a:buAutoNum type="arabicParenR"/>
            </a:pPr>
            <a:r>
              <a:rPr lang="en-US" dirty="0" smtClean="0">
                <a:latin typeface="Times New Roman" panose="02020603050405020304" pitchFamily="18" charset="0"/>
                <a:cs typeface="Times New Roman" panose="02020603050405020304" pitchFamily="18" charset="0"/>
              </a:rPr>
              <a:t>Add distilled water to reach the 1L mark.</a:t>
            </a:r>
          </a:p>
          <a:p>
            <a:pPr marL="457200" indent="-457200">
              <a:buFont typeface="+mj-lt"/>
              <a:buAutoNum type="arabicParenR"/>
            </a:pPr>
            <a:r>
              <a:rPr lang="en-US" dirty="0" smtClean="0">
                <a:latin typeface="Times New Roman" panose="02020603050405020304" pitchFamily="18" charset="0"/>
                <a:cs typeface="Times New Roman" panose="02020603050405020304" pitchFamily="18" charset="0"/>
              </a:rPr>
              <a:t>Mix carefully to obtain a 1 M of </a:t>
            </a:r>
            <a:r>
              <a:rPr lang="en-US" b="1" dirty="0" err="1" smtClean="0">
                <a:latin typeface="Times New Roman" panose="02020603050405020304" pitchFamily="18" charset="0"/>
                <a:cs typeface="Times New Roman" panose="02020603050405020304" pitchFamily="18" charset="0"/>
              </a:rPr>
              <a:t>NaOH</a:t>
            </a:r>
            <a:r>
              <a:rPr lang="en-US" dirty="0" smtClean="0">
                <a:latin typeface="Times New Roman" panose="02020603050405020304" pitchFamily="18" charset="0"/>
                <a:cs typeface="Times New Roman" panose="02020603050405020304" pitchFamily="18" charset="0"/>
              </a:rPr>
              <a:t> solution.</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944928" y="3761117"/>
            <a:ext cx="3303917" cy="2260121"/>
          </a:xfrm>
          <a:prstGeom prst="rect">
            <a:avLst/>
          </a:prstGeom>
        </p:spPr>
      </p:pic>
    </p:spTree>
    <p:extLst>
      <p:ext uri="{BB962C8B-B14F-4D97-AF65-F5344CB8AC3E}">
        <p14:creationId xmlns:p14="http://schemas.microsoft.com/office/powerpoint/2010/main" val="3790848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Safety Warning!</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556932"/>
            <a:ext cx="9601196" cy="2368751"/>
          </a:xfrm>
        </p:spPr>
        <p:txBody>
          <a:bodyPr/>
          <a:lstStyle/>
          <a:p>
            <a:pPr>
              <a:lnSpc>
                <a:spcPct val="150000"/>
              </a:lnSpc>
            </a:pPr>
            <a:r>
              <a:rPr lang="en-US" dirty="0" smtClean="0">
                <a:latin typeface="Times New Roman" panose="02020603050405020304" pitchFamily="18" charset="0"/>
                <a:cs typeface="Times New Roman" panose="02020603050405020304" pitchFamily="18" charset="0"/>
              </a:rPr>
              <a:t>It is to be considered that </a:t>
            </a:r>
            <a:r>
              <a:rPr lang="en-US" b="1" dirty="0" err="1" smtClean="0">
                <a:latin typeface="Times New Roman" panose="02020603050405020304" pitchFamily="18" charset="0"/>
                <a:cs typeface="Times New Roman" panose="02020603050405020304" pitchFamily="18" charset="0"/>
              </a:rPr>
              <a:t>NaOH</a:t>
            </a:r>
            <a:r>
              <a:rPr lang="en-US" dirty="0" smtClean="0">
                <a:latin typeface="Times New Roman" panose="02020603050405020304" pitchFamily="18" charset="0"/>
                <a:cs typeface="Times New Roman" panose="02020603050405020304" pitchFamily="18" charset="0"/>
              </a:rPr>
              <a:t> compound is a </a:t>
            </a:r>
            <a:r>
              <a:rPr lang="en-US" b="1" dirty="0" smtClean="0">
                <a:solidFill>
                  <a:srgbClr val="FF0000"/>
                </a:solidFill>
                <a:latin typeface="Times New Roman" panose="02020603050405020304" pitchFamily="18" charset="0"/>
                <a:cs typeface="Times New Roman" panose="02020603050405020304" pitchFamily="18" charset="0"/>
              </a:rPr>
              <a:t>caustic</a:t>
            </a:r>
            <a:r>
              <a:rPr lang="en-US" dirty="0" smtClean="0">
                <a:latin typeface="Times New Roman" panose="02020603050405020304" pitchFamily="18" charset="0"/>
                <a:cs typeface="Times New Roman" panose="02020603050405020304" pitchFamily="18" charset="0"/>
              </a:rPr>
              <a:t> solution. Therefore, it is </a:t>
            </a:r>
            <a:r>
              <a:rPr lang="en-US" i="1" dirty="0" smtClean="0">
                <a:latin typeface="Times New Roman" panose="02020603050405020304" pitchFamily="18" charset="0"/>
                <a:cs typeface="Times New Roman" panose="02020603050405020304" pitchFamily="18" charset="0"/>
              </a:rPr>
              <a:t>highly</a:t>
            </a:r>
            <a:r>
              <a:rPr lang="en-US" dirty="0" smtClean="0">
                <a:latin typeface="Times New Roman" panose="02020603050405020304" pitchFamily="18" charset="0"/>
                <a:cs typeface="Times New Roman" panose="02020603050405020304" pitchFamily="18" charset="0"/>
              </a:rPr>
              <a:t> recommended to wear safety goggles and gloves before undergoing the preparation. Mainly due to the reason that it may cause </a:t>
            </a:r>
            <a:r>
              <a:rPr lang="en-US" b="1" dirty="0" smtClean="0">
                <a:solidFill>
                  <a:srgbClr val="FF0000"/>
                </a:solidFill>
                <a:latin typeface="Times New Roman" panose="02020603050405020304" pitchFamily="18" charset="0"/>
                <a:cs typeface="Times New Roman" panose="02020603050405020304" pitchFamily="18" charset="0"/>
              </a:rPr>
              <a:t>chemical burns</a:t>
            </a:r>
            <a:r>
              <a:rPr lang="en-US" b="1" dirty="0" smtClean="0">
                <a:solidFill>
                  <a:schemeClr val="tx1"/>
                </a:solidFill>
                <a:latin typeface="Times New Roman" panose="02020603050405020304" pitchFamily="18" charset="0"/>
                <a:cs typeface="Times New Roman" panose="02020603050405020304" pitchFamily="18" charset="0"/>
              </a:rPr>
              <a:t>.</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979433" y="4192438"/>
            <a:ext cx="3070285" cy="1940943"/>
          </a:xfrm>
          <a:prstGeom prst="rect">
            <a:avLst/>
          </a:prstGeom>
        </p:spPr>
      </p:pic>
    </p:spTree>
    <p:extLst>
      <p:ext uri="{BB962C8B-B14F-4D97-AF65-F5344CB8AC3E}">
        <p14:creationId xmlns:p14="http://schemas.microsoft.com/office/powerpoint/2010/main" val="3127848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Preparation (2)</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err="1" smtClean="0">
                <a:latin typeface="Times New Roman" panose="02020603050405020304" pitchFamily="18" charset="0"/>
                <a:cs typeface="Times New Roman" panose="02020603050405020304" pitchFamily="18" charset="0"/>
              </a:rPr>
              <a:t>NaOH</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can also be produce using the industrial way:</a:t>
            </a:r>
          </a:p>
          <a:p>
            <a:pPr marL="0" indent="0">
              <a:buNone/>
            </a:pPr>
            <a:r>
              <a:rPr lang="en-US" dirty="0">
                <a:latin typeface="Times New Roman" panose="02020603050405020304" pitchFamily="18" charset="0"/>
                <a:cs typeface="Times New Roman" panose="02020603050405020304" pitchFamily="18" charset="0"/>
              </a:rPr>
              <a:t>Sodium hydroxide is </a:t>
            </a:r>
            <a:r>
              <a:rPr lang="en-US" dirty="0" smtClean="0">
                <a:latin typeface="Times New Roman" panose="02020603050405020304" pitchFamily="18" charset="0"/>
                <a:cs typeface="Times New Roman" panose="02020603050405020304" pitchFamily="18" charset="0"/>
              </a:rPr>
              <a:t>produced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via the </a:t>
            </a:r>
            <a:r>
              <a:rPr lang="en-US" i="1" dirty="0" err="1" smtClean="0">
                <a:latin typeface="Times New Roman" panose="02020603050405020304" pitchFamily="18" charset="0"/>
                <a:cs typeface="Times New Roman" panose="02020603050405020304" pitchFamily="18" charset="0"/>
              </a:rPr>
              <a:t>chloralkali</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process.</a:t>
            </a: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By turning sodium ions into sodium metal.</a:t>
            </a: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After that we react sodium metal with Mercury to produce Sodium Mercury.</a:t>
            </a:r>
          </a:p>
          <a:p>
            <a:pPr marL="457200" indent="-457200">
              <a:buFont typeface="+mj-lt"/>
              <a:buAutoNum type="arabicPeriod"/>
            </a:pPr>
            <a:r>
              <a:rPr lang="en-US" dirty="0" smtClean="0">
                <a:latin typeface="Times New Roman" panose="02020603050405020304" pitchFamily="18" charset="0"/>
                <a:cs typeface="Times New Roman" panose="02020603050405020304" pitchFamily="18" charset="0"/>
              </a:rPr>
              <a:t>Finally, we hydrate the Sodium Mercury with Hydrogen gas and Hg.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48102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379</TotalTime>
  <Words>392</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Garamond</vt:lpstr>
      <vt:lpstr>Times New Roman</vt:lpstr>
      <vt:lpstr>Organic</vt:lpstr>
      <vt:lpstr>Faculty of Sciences Chem241 Ibrahim Abou Zahr 29/10/2022</vt:lpstr>
      <vt:lpstr>NaOH</vt:lpstr>
      <vt:lpstr>Introduction:</vt:lpstr>
      <vt:lpstr>What is NaOH?</vt:lpstr>
      <vt:lpstr>Chemical and Physical Properties</vt:lpstr>
      <vt:lpstr>PowerPoint Presentation</vt:lpstr>
      <vt:lpstr>Preparation (1)</vt:lpstr>
      <vt:lpstr>Safety Warning!</vt:lpstr>
      <vt:lpstr>Preparation (2)</vt:lpstr>
      <vt:lpstr>Uses For NaOH</vt:lpstr>
      <vt:lpstr>Conclusion</vt:lpstr>
      <vt:lpstr>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NaOH</dc:title>
  <dc:creator>pc</dc:creator>
  <cp:lastModifiedBy>pc</cp:lastModifiedBy>
  <cp:revision>21</cp:revision>
  <dcterms:created xsi:type="dcterms:W3CDTF">2022-10-29T14:56:51Z</dcterms:created>
  <dcterms:modified xsi:type="dcterms:W3CDTF">2022-11-06T09:57:35Z</dcterms:modified>
</cp:coreProperties>
</file>